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76" r:id="rId5"/>
    <p:sldId id="259" r:id="rId6"/>
    <p:sldId id="260" r:id="rId7"/>
    <p:sldId id="261" r:id="rId8"/>
    <p:sldId id="275" r:id="rId9"/>
    <p:sldId id="277" r:id="rId10"/>
    <p:sldId id="262" r:id="rId11"/>
    <p:sldId id="263" r:id="rId12"/>
    <p:sldId id="264" r:id="rId13"/>
    <p:sldId id="268" r:id="rId14"/>
    <p:sldId id="265" r:id="rId15"/>
    <p:sldId id="281" r:id="rId16"/>
    <p:sldId id="280" r:id="rId17"/>
    <p:sldId id="279" r:id="rId18"/>
    <p:sldId id="286" r:id="rId19"/>
    <p:sldId id="278" r:id="rId20"/>
    <p:sldId id="283" r:id="rId21"/>
    <p:sldId id="284" r:id="rId22"/>
    <p:sldId id="285" r:id="rId23"/>
    <p:sldId id="282"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75" d="100"/>
          <a:sy n="75" d="100"/>
        </p:scale>
        <p:origin x="9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20-01-2025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20/01/2025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20/01/2025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20/01/2025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20/01/2025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20/01/2025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20/01/2025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20/01/2025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20/01/2025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shu4403/bill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19" name="Google Shape;87;p13">
            <a:extLst>
              <a:ext uri="{FF2B5EF4-FFF2-40B4-BE49-F238E27FC236}">
                <a16:creationId xmlns:a16="http://schemas.microsoft.com/office/drawing/2014/main" id="{D39FE98D-FCCA-95A6-8E3D-B92D996BB6A0}"/>
              </a:ext>
            </a:extLst>
          </p:cNvPr>
          <p:cNvSpPr txBox="1">
            <a:spLocks noGrp="1"/>
          </p:cNvSpPr>
          <p:nvPr>
            <p:ph type="ctrTitle"/>
          </p:nvPr>
        </p:nvSpPr>
        <p:spPr>
          <a:xfrm>
            <a:off x="790469" y="752368"/>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Cambria" panose="02040503050406030204" pitchFamily="18" charset="0"/>
                <a:ea typeface="Cambria" panose="02040503050406030204" pitchFamily="18" charset="0"/>
              </a:rPr>
              <a:t>Buddy Against Cyber Bullying</a:t>
            </a:r>
            <a:endParaRPr dirty="0">
              <a:solidFill>
                <a:schemeClr val="tx1"/>
              </a:solidFill>
              <a:latin typeface="Cambria" panose="02040503050406030204" pitchFamily="18" charset="0"/>
              <a:ea typeface="Cambria" panose="02040503050406030204" pitchFamily="18" charset="0"/>
            </a:endParaRPr>
          </a:p>
        </p:txBody>
      </p:sp>
      <p:sp>
        <p:nvSpPr>
          <p:cNvPr id="20" name="Google Shape;88;p13">
            <a:extLst>
              <a:ext uri="{FF2B5EF4-FFF2-40B4-BE49-F238E27FC236}">
                <a16:creationId xmlns:a16="http://schemas.microsoft.com/office/drawing/2014/main" id="{167563E7-E2FF-77D5-CF45-3C8DD77AE6BF}"/>
              </a:ext>
            </a:extLst>
          </p:cNvPr>
          <p:cNvSpPr txBox="1">
            <a:spLocks noGrp="1"/>
          </p:cNvSpPr>
          <p:nvPr>
            <p:ph type="subTitle" idx="1"/>
          </p:nvPr>
        </p:nvSpPr>
        <p:spPr>
          <a:xfrm>
            <a:off x="790469" y="1640728"/>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CDV-G07</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21" name="Google Shape;89;p13">
            <a:extLst>
              <a:ext uri="{FF2B5EF4-FFF2-40B4-BE49-F238E27FC236}">
                <a16:creationId xmlns:a16="http://schemas.microsoft.com/office/drawing/2014/main" id="{CD5FB4B4-F4E4-B0FB-5C7E-BCCB299594C3}"/>
              </a:ext>
            </a:extLst>
          </p:cNvPr>
          <p:cNvGraphicFramePr/>
          <p:nvPr>
            <p:extLst>
              <p:ext uri="{D42A27DB-BD31-4B8C-83A1-F6EECF244321}">
                <p14:modId xmlns:p14="http://schemas.microsoft.com/office/powerpoint/2010/main" val="2995079074"/>
              </p:ext>
            </p:extLst>
          </p:nvPr>
        </p:nvGraphicFramePr>
        <p:xfrm>
          <a:off x="553347" y="2193028"/>
          <a:ext cx="5418675" cy="2194620"/>
        </p:xfrm>
        <a:graphic>
          <a:graphicData uri="http://schemas.openxmlformats.org/drawingml/2006/table">
            <a:tbl>
              <a:tblPr firstRow="1" bandRow="1">
                <a:tableStyleId>{3B4B98B0-60AC-42C2-AFA5-B58CD77FA1E5}</a:tableStyleId>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r>
                        <a:rPr lang="en-US" sz="1800" u="none" strike="noStrike" cap="none" dirty="0"/>
                        <a:t>20211CDV0012</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Nishad Babu Sulikeri</a:t>
                      </a:r>
                      <a:endParaRPr sz="1800" u="none" strike="noStrike" cap="none" dirty="0"/>
                    </a:p>
                  </a:txBody>
                  <a:tcPr marL="91450" marR="91450" marT="45725" marB="45725" anchor="ct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r>
                        <a:rPr lang="en-US" sz="1800" u="none" strike="noStrike" cap="none" dirty="0"/>
                        <a:t>20211CDV0011</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Ganesh V Hegde</a:t>
                      </a:r>
                      <a:endParaRPr sz="1800" u="none" strike="noStrike" cap="none" dirty="0"/>
                    </a:p>
                  </a:txBody>
                  <a:tcPr marL="91450" marR="91450" marT="45725" marB="45725" anchor="ct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r>
                        <a:rPr lang="en-US" sz="1800" u="none" strike="noStrike" cap="none" dirty="0"/>
                        <a:t>20211CDV0029</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Dinesh Kumar Reddy M</a:t>
                      </a:r>
                      <a:endParaRPr sz="1800" u="none" strike="noStrike" cap="none" dirty="0"/>
                    </a:p>
                  </a:txBody>
                  <a:tcPr marL="91450" marR="91450" marT="45725" marB="45725" anchor="ct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r>
                        <a:rPr lang="en-US" sz="1800" u="none" strike="noStrike" cap="none" dirty="0"/>
                        <a:t>20211CDV0030</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K Vamsi Krishna</a:t>
                      </a:r>
                      <a:endParaRPr sz="1800" u="none" strike="noStrike" cap="none" dirty="0"/>
                    </a:p>
                  </a:txBody>
                  <a:tcPr marL="91450" marR="91450" marT="45725" marB="45725" anchor="ct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r>
                        <a:rPr lang="en-US" sz="1800" u="none" strike="noStrike" cap="none" dirty="0"/>
                        <a:t>20211CDV0004</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err="1"/>
                        <a:t>Manishimha</a:t>
                      </a:r>
                      <a:r>
                        <a:rPr lang="en-US" sz="1800" u="none" strike="noStrike" cap="none" dirty="0"/>
                        <a:t> G</a:t>
                      </a:r>
                      <a:endParaRPr sz="1800" u="none" strike="noStrike" cap="none" dirty="0"/>
                    </a:p>
                  </a:txBody>
                  <a:tcPr marL="91450" marR="91450" marT="45725" marB="45725" anchor="ctr"/>
                </a:tc>
                <a:extLst>
                  <a:ext uri="{0D108BD9-81ED-4DB2-BD59-A6C34878D82A}">
                    <a16:rowId xmlns:a16="http://schemas.microsoft.com/office/drawing/2014/main" val="10005"/>
                  </a:ext>
                </a:extLst>
              </a:tr>
            </a:tbl>
          </a:graphicData>
        </a:graphic>
      </p:graphicFrame>
      <p:sp>
        <p:nvSpPr>
          <p:cNvPr id="22" name="Google Shape;90;p13">
            <a:extLst>
              <a:ext uri="{FF2B5EF4-FFF2-40B4-BE49-F238E27FC236}">
                <a16:creationId xmlns:a16="http://schemas.microsoft.com/office/drawing/2014/main" id="{C99AA39E-1577-4486-B876-BC761DC9DFF1}"/>
              </a:ext>
            </a:extLst>
          </p:cNvPr>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Ms. </a:t>
            </a:r>
            <a:r>
              <a:rPr lang="en-GB" sz="17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Ashishika</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Singh</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Assistant Professor,</a:t>
            </a:r>
            <a:r>
              <a:rPr lang="en-GB" dirty="0">
                <a:latin typeface="Cambria" panose="02040503050406030204" pitchFamily="18" charset="0"/>
                <a:ea typeface="Cambria" panose="02040503050406030204" pitchFamily="18" charset="0"/>
              </a:rPr>
              <a:t> </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23" name="Google Shape;91;p13">
            <a:extLst>
              <a:ext uri="{FF2B5EF4-FFF2-40B4-BE49-F238E27FC236}">
                <a16:creationId xmlns:a16="http://schemas.microsoft.com/office/drawing/2014/main" id="{996631B9-BD06-6940-0B72-8D985FD4BA14}"/>
              </a:ext>
            </a:extLst>
          </p:cNvPr>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Final Review</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24" name="Google Shape;91;p13">
            <a:extLst>
              <a:ext uri="{FF2B5EF4-FFF2-40B4-BE49-F238E27FC236}">
                <a16:creationId xmlns:a16="http://schemas.microsoft.com/office/drawing/2014/main" id="{2BF4E605-2FA1-9F4A-D723-9FACB1846DA8}"/>
              </a:ext>
            </a:extLst>
          </p:cNvPr>
          <p:cNvSpPr txBox="1"/>
          <p:nvPr/>
        </p:nvSpPr>
        <p:spPr>
          <a:xfrm>
            <a:off x="83447" y="4720987"/>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B.Tech</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 – Computer Science and Technology (DevOps)</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S </a:t>
            </a:r>
            <a:r>
              <a:rPr lang="en-US" sz="2000" b="1" dirty="0" err="1">
                <a:solidFill>
                  <a:schemeClr val="tx1"/>
                </a:solidFill>
                <a:latin typeface="Cambria" panose="02040503050406030204" pitchFamily="18" charset="0"/>
                <a:ea typeface="Cambria" panose="02040503050406030204" pitchFamily="18" charset="0"/>
                <a:cs typeface="Verdana"/>
                <a:sym typeface="Verdana"/>
              </a:rPr>
              <a:t>Pravinth</a:t>
            </a:r>
            <a:r>
              <a:rPr lang="en-US" sz="2000" b="1" dirty="0">
                <a:solidFill>
                  <a:schemeClr val="tx1"/>
                </a:solidFill>
                <a:latin typeface="Cambria" panose="02040503050406030204" pitchFamily="18" charset="0"/>
                <a:ea typeface="Cambria" panose="02040503050406030204" pitchFamily="18" charset="0"/>
                <a:cs typeface="Verdana"/>
                <a:sym typeface="Verdana"/>
              </a:rPr>
              <a:t> Raj</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Suma N G</a:t>
            </a: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6" name="Content Placeholder 5">
            <a:extLst>
              <a:ext uri="{FF2B5EF4-FFF2-40B4-BE49-F238E27FC236}">
                <a16:creationId xmlns:a16="http://schemas.microsoft.com/office/drawing/2014/main" id="{C5FA5931-1944-D5E9-8B79-D727AD2AD1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219" t="21475" r="23364" b="21496"/>
          <a:stretch/>
        </p:blipFill>
        <p:spPr bwMode="auto">
          <a:xfrm>
            <a:off x="1171075" y="1143000"/>
            <a:ext cx="9801726" cy="495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733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lstStyle/>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Increased Incident Reporting</a:t>
            </a:r>
            <a:r>
              <a:rPr lang="en-IN" dirty="0">
                <a:latin typeface="Times New Roman" panose="02020603050405020304" pitchFamily="18" charset="0"/>
                <a:ea typeface="Times New Roman" panose="02020603050405020304" pitchFamily="18" charset="0"/>
                <a:cs typeface="Tunga" panose="020B0502040204020203" pitchFamily="34" charset="0"/>
              </a:rPr>
              <a:t>: Anonymity and emotional support will encourage victims to report cyberbullying incidents more frequently.</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Accurate Detection of Cyberbullying</a:t>
            </a:r>
            <a:r>
              <a:rPr lang="en-IN" dirty="0">
                <a:latin typeface="Times New Roman" panose="02020603050405020304" pitchFamily="18" charset="0"/>
                <a:ea typeface="Times New Roman" panose="02020603050405020304" pitchFamily="18" charset="0"/>
                <a:cs typeface="Tunga" panose="020B0502040204020203" pitchFamily="34" charset="0"/>
              </a:rPr>
              <a:t>: The integration of NLP and machine learning will significantly reduce false positives, ensuring that only genuine incidents are flagged.</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Geographical Crime Data</a:t>
            </a:r>
            <a:r>
              <a:rPr lang="en-IN" dirty="0">
                <a:latin typeface="Times New Roman" panose="02020603050405020304" pitchFamily="18" charset="0"/>
                <a:ea typeface="Times New Roman" panose="02020603050405020304" pitchFamily="18" charset="0"/>
                <a:cs typeface="Tunga" panose="020B0502040204020203" pitchFamily="34" charset="0"/>
              </a:rPr>
              <a:t>: The chatbot will help law enforcement agencies by providing real-time statistics, highlighting regions where cyberbullying is prevalent.</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Psychological Well-being of Victims</a:t>
            </a:r>
            <a:r>
              <a:rPr lang="en-IN" dirty="0">
                <a:latin typeface="Times New Roman" panose="02020603050405020304" pitchFamily="18" charset="0"/>
                <a:ea typeface="Times New Roman" panose="02020603050405020304" pitchFamily="18" charset="0"/>
                <a:cs typeface="Tunga" panose="020B0502040204020203" pitchFamily="34" charset="0"/>
              </a:rPr>
              <a:t>: Providing immediate emotional support will contribute to improved mental health outcomes for victims of cyberbullying.</a:t>
            </a:r>
            <a:endParaRPr lang="en-IN" dirty="0">
              <a:latin typeface="Calibri" panose="020F0502020204030204" pitchFamily="34" charset="0"/>
              <a:ea typeface="Times New Roman" panose="02020603050405020304" pitchFamily="18" charset="0"/>
              <a:cs typeface="Tunga" panose="020B0502040204020203" pitchFamily="34" charset="0"/>
            </a:endParaRPr>
          </a:p>
          <a:p>
            <a:endParaRPr lang="en-GB" dirty="0"/>
          </a:p>
        </p:txBody>
      </p:sp>
    </p:spTree>
    <p:extLst>
      <p:ext uri="{BB962C8B-B14F-4D97-AF65-F5344CB8AC3E}">
        <p14:creationId xmlns:p14="http://schemas.microsoft.com/office/powerpoint/2010/main" val="192392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r>
              <a:rPr lang="en-IN" dirty="0">
                <a:latin typeface="Times New Roman" panose="02020603050405020304" pitchFamily="18" charset="0"/>
                <a:ea typeface="Times New Roman" panose="02020603050405020304" pitchFamily="18" charset="0"/>
                <a:cs typeface="Tunga" panose="020B0502040204020203" pitchFamily="34" charset="0"/>
              </a:rPr>
              <a:t>The proposed system, "Billy," provides a novel solution to combat cyberbullying by combining emotional support with an anonymous reporting system. By leveraging AI, NLP, and anonymization, this project addresses the shortcomings of existing cyberbullying detection methods, ensuring victims' safety and encouraging higher reporting rates. The statistical analysis module offers valuable insights for law enforcement, helping them respond more effectively to cyber-crime.</a:t>
            </a:r>
            <a:endParaRPr lang="en-IN" dirty="0">
              <a:latin typeface="Calibri" panose="020F0502020204030204" pitchFamily="34" charset="0"/>
              <a:ea typeface="Times New Roman" panose="02020603050405020304" pitchFamily="18" charset="0"/>
              <a:cs typeface="Tunga" panose="020B0502040204020203" pitchFamily="34" charset="0"/>
            </a:endParaRPr>
          </a:p>
          <a:p>
            <a:endParaRPr lang="en-GB" dirty="0"/>
          </a:p>
        </p:txBody>
      </p:sp>
    </p:spTree>
    <p:extLst>
      <p:ext uri="{BB962C8B-B14F-4D97-AF65-F5344CB8AC3E}">
        <p14:creationId xmlns:p14="http://schemas.microsoft.com/office/powerpoint/2010/main" val="2238571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r>
              <a:rPr lang="en-US" dirty="0">
                <a:latin typeface="Cambria" panose="02040503050406030204" pitchFamily="18" charset="0"/>
                <a:ea typeface="Cambria" panose="02040503050406030204" pitchFamily="18" charset="0"/>
                <a:hlinkClick r:id="rId3"/>
              </a:rPr>
              <a:t>https://github.com/Nishu4403/billy</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56357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71" y="261258"/>
            <a:ext cx="10668000" cy="487362"/>
          </a:xfrm>
        </p:spPr>
        <p:txBody>
          <a:bodyPr/>
          <a:lstStyle/>
          <a:p>
            <a:r>
              <a:rPr lang="en-GB" dirty="0"/>
              <a:t>References</a:t>
            </a:r>
          </a:p>
        </p:txBody>
      </p:sp>
      <p:sp>
        <p:nvSpPr>
          <p:cNvPr id="3" name="Content Placeholder 2"/>
          <p:cNvSpPr>
            <a:spLocks noGrp="1"/>
          </p:cNvSpPr>
          <p:nvPr>
            <p:ph idx="1"/>
          </p:nvPr>
        </p:nvSpPr>
        <p:spPr>
          <a:xfrm>
            <a:off x="856343" y="1333501"/>
            <a:ext cx="10668000" cy="4952997"/>
          </a:xfrm>
        </p:spPr>
        <p:txBody>
          <a:bodyPr>
            <a:noAutofit/>
          </a:bodyPr>
          <a:lstStyle/>
          <a:p>
            <a:pPr marL="457200" lvl="0" indent="-457200">
              <a:lnSpc>
                <a:spcPct val="107000"/>
              </a:lnSpc>
              <a:spcAft>
                <a:spcPts val="800"/>
              </a:spcAft>
              <a:buFont typeface="+mj-lt"/>
              <a:buAutoNum type="arabicPeriod"/>
              <a:tabLst>
                <a:tab pos="457200" algn="l"/>
              </a:tabLst>
            </a:pP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Dinakar</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D., Jones, B., &amp;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Havasi</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C. (2012). "Cyberbullying Detection Using Deep Learning Techniques."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International Conference on Web Intelligence and Intelligent Agent Technology (WI-IAT)</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a:t>
            </a:r>
            <a:br>
              <a:rPr lang="en-IN" sz="1800" dirty="0">
                <a:latin typeface="Times New Roman" panose="02020603050405020304" pitchFamily="18" charset="0"/>
                <a:ea typeface="Times New Roman" panose="02020603050405020304" pitchFamily="18" charset="0"/>
                <a:cs typeface="Times New Roman" panose="02020603050405020304" pitchFamily="18" charset="0"/>
              </a:rPr>
            </a:br>
            <a:r>
              <a:rPr lang="en-IN" sz="1800" dirty="0">
                <a:latin typeface="Times New Roman" panose="02020603050405020304" pitchFamily="18" charset="0"/>
                <a:ea typeface="Times New Roman" panose="02020603050405020304" pitchFamily="18" charset="0"/>
                <a:cs typeface="Times New Roman" panose="02020603050405020304" pitchFamily="18" charset="0"/>
              </a:rPr>
              <a:t>DOI: 10.1109/WI-IAT.2012.71</a:t>
            </a:r>
          </a:p>
          <a:p>
            <a:pPr marL="457200" lvl="0" indent="-457200">
              <a:lnSpc>
                <a:spcPct val="107000"/>
              </a:lnSpc>
              <a:spcAft>
                <a:spcPts val="800"/>
              </a:spcAft>
              <a:buFont typeface="+mj-lt"/>
              <a:buAutoNum type="arabicPeriod"/>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Wright, J., Martinez, L., &amp; O'Brien, K. (2014).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A Framework for Anonymized Cybercrime Reporting</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Journal of Information Security and Applications, 19(2), 91-99. DOI: 10.1016/j.jisa.2014.01.001</a:t>
            </a:r>
          </a:p>
          <a:p>
            <a:pPr marL="457200" lvl="0" indent="-457200">
              <a:lnSpc>
                <a:spcPct val="107000"/>
              </a:lnSpc>
              <a:spcAft>
                <a:spcPts val="800"/>
              </a:spcAft>
              <a:buFont typeface="+mj-lt"/>
              <a:buAutoNum type="arabicPeriod"/>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Fitzpatrick, E., Dwyer, C., &amp; Stokes, N. (2016).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Chatbots in Mental Health Support: A Case Study</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Proceedings of the International Conference on Health Informatics. DOI: 10.5220/0005632402830290</a:t>
            </a:r>
          </a:p>
          <a:p>
            <a:pPr marL="457200" lvl="0" indent="-457200">
              <a:lnSpc>
                <a:spcPct val="107000"/>
              </a:lnSpc>
              <a:spcAft>
                <a:spcPts val="800"/>
              </a:spcAft>
              <a:buFont typeface="+mj-lt"/>
              <a:buAutoNum type="arabicPeriod"/>
              <a:tabLst>
                <a:tab pos="457200" algn="l"/>
              </a:tabLst>
            </a:pP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Potha</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 &amp;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Maragoudakis</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M. (2017).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Machine Learning Algorithms for Cyberbullying Detection</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International Journal of Advanced Computer Science and Applications, 8(1), 240-246. DOI: 10.14569/IJACSA.2017.081240</a:t>
            </a:r>
          </a:p>
          <a:p>
            <a:pPr marL="457200" lvl="0" indent="-457200">
              <a:lnSpc>
                <a:spcPct val="107000"/>
              </a:lnSpc>
              <a:spcAft>
                <a:spcPts val="800"/>
              </a:spcAft>
              <a:buFont typeface="+mj-lt"/>
              <a:buAutoNum type="arabicPeriod"/>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Cowie, J., &amp; Cornelius, N. (2010).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Natural Language Processing for Emotion Detection</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IEEE Transactions on Affective Computing, 1(1), 97-107. DOI: 10.1109/TAFFC.2010.15</a:t>
            </a:r>
          </a:p>
          <a:p>
            <a:pPr marL="0" indent="0">
              <a:buNone/>
            </a:pPr>
            <a:endParaRPr lang="en-GB"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386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273DB-0F94-D272-9E05-7E4D45026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7F91F-E992-D48E-BFEE-55DF020676E1}"/>
              </a:ext>
            </a:extLst>
          </p:cNvPr>
          <p:cNvSpPr>
            <a:spLocks noGrp="1"/>
          </p:cNvSpPr>
          <p:nvPr>
            <p:ph type="title"/>
          </p:nvPr>
        </p:nvSpPr>
        <p:spPr>
          <a:xfrm>
            <a:off x="758371" y="250371"/>
            <a:ext cx="10668000" cy="487362"/>
          </a:xfrm>
        </p:spPr>
        <p:txBody>
          <a:bodyPr/>
          <a:lstStyle/>
          <a:p>
            <a:r>
              <a:rPr lang="en-GB" dirty="0"/>
              <a:t>References</a:t>
            </a:r>
          </a:p>
        </p:txBody>
      </p:sp>
      <p:sp>
        <p:nvSpPr>
          <p:cNvPr id="3" name="Content Placeholder 2">
            <a:extLst>
              <a:ext uri="{FF2B5EF4-FFF2-40B4-BE49-F238E27FC236}">
                <a16:creationId xmlns:a16="http://schemas.microsoft.com/office/drawing/2014/main" id="{337D03D2-AC77-8691-2D12-AD0E116D0171}"/>
              </a:ext>
            </a:extLst>
          </p:cNvPr>
          <p:cNvSpPr>
            <a:spLocks noGrp="1"/>
          </p:cNvSpPr>
          <p:nvPr>
            <p:ph idx="1"/>
          </p:nvPr>
        </p:nvSpPr>
        <p:spPr>
          <a:xfrm>
            <a:off x="845457" y="1213759"/>
            <a:ext cx="10668000" cy="4952997"/>
          </a:xfrm>
        </p:spPr>
        <p:txBody>
          <a:bodyPr>
            <a:noAutofit/>
          </a:bodyPr>
          <a:lstStyle/>
          <a:p>
            <a:pPr marL="228600" lvl="0" indent="-228600">
              <a:lnSpc>
                <a:spcPct val="107000"/>
              </a:lnSpc>
              <a:spcAft>
                <a:spcPts val="800"/>
              </a:spcAft>
              <a:buAutoNum type="arabicPeriod" startAt="6"/>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Baldry, M., &amp; Jansen, R. (2018).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A Hybrid Model for Cyberbullying Reporting</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Computers in Human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Behavior</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89, 289-294. DOI: 10.1016/j.chb.2018.02.001</a:t>
            </a:r>
          </a:p>
          <a:p>
            <a:pPr marL="228600" lvl="0" indent="-228600">
              <a:lnSpc>
                <a:spcPct val="107000"/>
              </a:lnSpc>
              <a:spcAft>
                <a:spcPts val="800"/>
              </a:spcAft>
              <a:buAutoNum type="arabicPeriod" startAt="6"/>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  Lappas, T., &amp;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Mustafaraj</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E. (2019).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Entity Recognition for Cybercrime Reporting</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IEEE Transactions on Information Forensics and Security, 14(8), 2100-2109. DOI: 10.1109/TIFS.2019.2892318</a:t>
            </a:r>
          </a:p>
          <a:p>
            <a:pPr marL="228600" lvl="0" indent="-228600">
              <a:lnSpc>
                <a:spcPct val="107000"/>
              </a:lnSpc>
              <a:spcAft>
                <a:spcPts val="800"/>
              </a:spcAft>
              <a:buAutoNum type="arabicPeriod" startAt="6"/>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Poria</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 Cambria, E., &amp;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Gelbukh</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 (2015).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Interactive Chatbots for Social Good</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Proceedings of the International Conference on Computational Linguistics (COLING), 181-187. DOI: 10.5555/2858916.2859016</a:t>
            </a:r>
          </a:p>
          <a:p>
            <a:pPr marL="228600" lvl="0" indent="-228600">
              <a:lnSpc>
                <a:spcPct val="107000"/>
              </a:lnSpc>
              <a:spcAft>
                <a:spcPts val="800"/>
              </a:spcAft>
              <a:buAutoNum type="arabicPeriod" startAt="6"/>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Patchin, C., &amp; Hinduja, S. (2014).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Cyberbullying Prevention Tools in Schools</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Journal of School Violence, 13(1), 1-19. DOI: 10.1080/15388220.2014.893857</a:t>
            </a:r>
          </a:p>
          <a:p>
            <a:pPr marL="0" lvl="0" indent="0">
              <a:lnSpc>
                <a:spcPct val="107000"/>
              </a:lnSpc>
              <a:spcAft>
                <a:spcPts val="800"/>
              </a:spcAft>
              <a:buNone/>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10. 	  Kumar, P., &amp; Joshi, P. (2020).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Real-time Detection and Reporting of Cyberbullying</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IEEE Access, 8, 72942-72951. DOI: 10.1109/ACCESS.2020.2987565</a:t>
            </a:r>
          </a:p>
          <a:p>
            <a:pPr marL="457200" indent="-457200">
              <a:buFont typeface="+mj-lt"/>
              <a:buAutoNum type="arabicPeriod"/>
            </a:pPr>
            <a:endParaRPr lang="en-GB"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2351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A23D8-0E5C-143A-D825-54D225F8B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62332-F697-2987-738D-4ECCB16B8F46}"/>
              </a:ext>
            </a:extLst>
          </p:cNvPr>
          <p:cNvSpPr>
            <a:spLocks noGrp="1"/>
          </p:cNvSpPr>
          <p:nvPr>
            <p:ph type="title"/>
          </p:nvPr>
        </p:nvSpPr>
        <p:spPr>
          <a:xfrm>
            <a:off x="758371" y="557667"/>
            <a:ext cx="10668000" cy="487362"/>
          </a:xfrm>
        </p:spPr>
        <p:txBody>
          <a:bodyPr/>
          <a:lstStyle/>
          <a:p>
            <a:pPr>
              <a:lnSpc>
                <a:spcPct val="150000"/>
              </a:lnSpc>
            </a:pPr>
            <a:r>
              <a:rPr lang="en-US" sz="2800" b="1" dirty="0">
                <a:effectLst/>
                <a:latin typeface="Times New Roman" panose="02020603050405020304" pitchFamily="18" charset="0"/>
                <a:ea typeface="Times New Roman" panose="02020603050405020304" pitchFamily="18" charset="0"/>
              </a:rPr>
              <a:t>PLAGIARISM CHECK REPORT:</a:t>
            </a:r>
            <a:br>
              <a:rPr lang="en-IN" sz="2400" dirty="0">
                <a:effectLst/>
                <a:latin typeface="Times New Roman" panose="02020603050405020304" pitchFamily="18" charset="0"/>
                <a:ea typeface="Times New Roman" panose="02020603050405020304" pitchFamily="18" charset="0"/>
              </a:rPr>
            </a:br>
            <a:endParaRPr lang="en-GB" dirty="0"/>
          </a:p>
        </p:txBody>
      </p:sp>
      <p:pic>
        <p:nvPicPr>
          <p:cNvPr id="4" name="Content Placeholder 3">
            <a:extLst>
              <a:ext uri="{FF2B5EF4-FFF2-40B4-BE49-F238E27FC236}">
                <a16:creationId xmlns:a16="http://schemas.microsoft.com/office/drawing/2014/main" id="{9658E2AC-2F02-FCA2-DB8E-EB0A27272E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382" t="25293" r="58259" b="6702"/>
          <a:stretch/>
        </p:blipFill>
        <p:spPr bwMode="auto">
          <a:xfrm>
            <a:off x="2601686" y="1110343"/>
            <a:ext cx="7217228" cy="495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813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B2FDE-4BBB-ABF7-12BB-13FBC3AF7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7F3A1-6F7E-0A4E-37A4-10547903E52D}"/>
              </a:ext>
            </a:extLst>
          </p:cNvPr>
          <p:cNvSpPr>
            <a:spLocks noGrp="1"/>
          </p:cNvSpPr>
          <p:nvPr>
            <p:ph type="title"/>
          </p:nvPr>
        </p:nvSpPr>
        <p:spPr>
          <a:xfrm>
            <a:off x="791029" y="590324"/>
            <a:ext cx="10668000" cy="487362"/>
          </a:xfrm>
        </p:spPr>
        <p:txBody>
          <a:bodyPr/>
          <a:lstStyle/>
          <a:p>
            <a:pPr>
              <a:lnSpc>
                <a:spcPct val="150000"/>
              </a:lnSpc>
            </a:pPr>
            <a:r>
              <a:rPr lang="en-US" sz="2800" b="1" dirty="0">
                <a:effectLst/>
                <a:latin typeface="Times New Roman" panose="02020603050405020304" pitchFamily="18" charset="0"/>
                <a:ea typeface="Times New Roman" panose="02020603050405020304" pitchFamily="18" charset="0"/>
              </a:rPr>
              <a:t>SDG MAPPINGS:</a:t>
            </a:r>
            <a:br>
              <a:rPr lang="en-IN" sz="2000" dirty="0">
                <a:effectLst/>
                <a:latin typeface="Times New Roman" panose="02020603050405020304" pitchFamily="18" charset="0"/>
                <a:ea typeface="Times New Roman" panose="02020603050405020304" pitchFamily="18" charset="0"/>
              </a:rPr>
            </a:br>
            <a:endParaRPr lang="en-GB" dirty="0"/>
          </a:p>
        </p:txBody>
      </p:sp>
      <p:pic>
        <p:nvPicPr>
          <p:cNvPr id="4" name="Content Placeholder 3">
            <a:extLst>
              <a:ext uri="{FF2B5EF4-FFF2-40B4-BE49-F238E27FC236}">
                <a16:creationId xmlns:a16="http://schemas.microsoft.com/office/drawing/2014/main" id="{7186F6BD-C5CD-1261-624B-9960184B5E3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40" t="10194" r="8995" b="33210"/>
          <a:stretch/>
        </p:blipFill>
        <p:spPr bwMode="auto">
          <a:xfrm>
            <a:off x="1806771" y="644897"/>
            <a:ext cx="7075621" cy="46242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833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B920B-6088-422D-8454-BFC5004D0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3CB347-D7FC-0145-3839-8E7DE2C9D708}"/>
              </a:ext>
            </a:extLst>
          </p:cNvPr>
          <p:cNvSpPr>
            <a:spLocks noGrp="1"/>
          </p:cNvSpPr>
          <p:nvPr>
            <p:ph type="title"/>
          </p:nvPr>
        </p:nvSpPr>
        <p:spPr>
          <a:xfrm>
            <a:off x="791029" y="590324"/>
            <a:ext cx="10668000" cy="487362"/>
          </a:xfrm>
        </p:spPr>
        <p:txBody>
          <a:bodyPr/>
          <a:lstStyle/>
          <a:p>
            <a:pPr>
              <a:lnSpc>
                <a:spcPct val="150000"/>
              </a:lnSpc>
            </a:pPr>
            <a:r>
              <a:rPr lang="en-US" sz="2800" b="1" dirty="0">
                <a:effectLst/>
                <a:latin typeface="Times New Roman" panose="02020603050405020304" pitchFamily="18" charset="0"/>
                <a:ea typeface="Times New Roman" panose="02020603050405020304" pitchFamily="18" charset="0"/>
              </a:rPr>
              <a:t>SDG MAPPINGS:</a:t>
            </a:r>
            <a:br>
              <a:rPr lang="en-IN" sz="2000" dirty="0">
                <a:effectLst/>
                <a:latin typeface="Times New Roman" panose="02020603050405020304" pitchFamily="18" charset="0"/>
                <a:ea typeface="Times New Roman" panose="02020603050405020304" pitchFamily="18" charset="0"/>
              </a:rPr>
            </a:br>
            <a:endParaRPr lang="en-GB" dirty="0"/>
          </a:p>
        </p:txBody>
      </p:sp>
      <p:sp>
        <p:nvSpPr>
          <p:cNvPr id="5" name="Content Placeholder 4">
            <a:extLst>
              <a:ext uri="{FF2B5EF4-FFF2-40B4-BE49-F238E27FC236}">
                <a16:creationId xmlns:a16="http://schemas.microsoft.com/office/drawing/2014/main" id="{42041595-C9E7-8B37-F725-3BC4E131B22D}"/>
              </a:ext>
            </a:extLst>
          </p:cNvPr>
          <p:cNvSpPr>
            <a:spLocks noGrp="1"/>
          </p:cNvSpPr>
          <p:nvPr>
            <p:ph idx="1"/>
          </p:nvPr>
        </p:nvSpPr>
        <p:spPr/>
        <p:txBody>
          <a:bodyPr>
            <a:normAutofit fontScale="62500" lnSpcReduction="20000"/>
          </a:bodyPr>
          <a:lstStyle/>
          <a:p>
            <a:pPr marL="0" indent="0" algn="just">
              <a:lnSpc>
                <a:spcPct val="120000"/>
              </a:lnSpc>
              <a:buNone/>
            </a:pPr>
            <a:r>
              <a:rPr lang="en-US" dirty="0">
                <a:latin typeface="Times New Roman" panose="02020603050405020304" pitchFamily="18" charset="0"/>
                <a:cs typeface="Times New Roman" panose="02020603050405020304" pitchFamily="18" charset="0"/>
              </a:rPr>
              <a:t>This project is mapped to SDG-3, SDG-11, and SDG-16.</a:t>
            </a:r>
          </a:p>
          <a:p>
            <a:pPr marL="0" indent="0" algn="just">
              <a:lnSpc>
                <a:spcPct val="120000"/>
              </a:lnSpc>
              <a:buNone/>
            </a:pPr>
            <a:endParaRPr lang="en-US" dirty="0">
              <a:latin typeface="Times New Roman" panose="02020603050405020304" pitchFamily="18" charset="0"/>
              <a:cs typeface="Times New Roman" panose="02020603050405020304" pitchFamily="18" charset="0"/>
            </a:endParaRPr>
          </a:p>
          <a:p>
            <a:pPr marL="0" indent="0" algn="just">
              <a:lnSpc>
                <a:spcPct val="120000"/>
              </a:lnSpc>
              <a:buNone/>
            </a:pPr>
            <a:r>
              <a:rPr lang="en-US" b="1" dirty="0">
                <a:latin typeface="Times New Roman" panose="02020603050405020304" pitchFamily="18" charset="0"/>
                <a:cs typeface="Times New Roman" panose="02020603050405020304" pitchFamily="18" charset="0"/>
              </a:rPr>
              <a:t>SDG 3: Good Health and Well-being</a:t>
            </a:r>
          </a:p>
          <a:p>
            <a:pPr marL="0" indent="0" algn="just">
              <a:lnSpc>
                <a:spcPct val="120000"/>
              </a:lnSpc>
              <a:buNone/>
            </a:pPr>
            <a:r>
              <a:rPr lang="en-US" dirty="0">
                <a:latin typeface="Times New Roman" panose="02020603050405020304" pitchFamily="18" charset="0"/>
                <a:cs typeface="Times New Roman" panose="02020603050405020304" pitchFamily="18" charset="0"/>
              </a:rPr>
              <a:t>•Mental Health Support: The chatbot ("Billy") provides immediate emotional comfort and guidance to victims of cyberbullying, addressing mental health and emotional well-being.</a:t>
            </a:r>
          </a:p>
          <a:p>
            <a:pPr marL="0" indent="0" algn="just">
              <a:lnSpc>
                <a:spcPct val="120000"/>
              </a:lnSpc>
              <a:buNone/>
            </a:pPr>
            <a:r>
              <a:rPr lang="en-US" dirty="0">
                <a:latin typeface="Times New Roman" panose="02020603050405020304" pitchFamily="18" charset="0"/>
                <a:cs typeface="Times New Roman" panose="02020603050405020304" pitchFamily="18" charset="0"/>
              </a:rPr>
              <a:t>•Preventive Measures: By providing tips and defense tactics, the website empowers users to avoid situations that could lead to cyberbullying and promotes a healthier online environment.</a:t>
            </a:r>
          </a:p>
          <a:p>
            <a:pPr marL="0" indent="0" algn="just">
              <a:lnSpc>
                <a:spcPct val="120000"/>
              </a:lnSpc>
              <a:buNone/>
            </a:pPr>
            <a:endParaRPr lang="en-US" dirty="0">
              <a:latin typeface="Times New Roman" panose="02020603050405020304" pitchFamily="18" charset="0"/>
              <a:cs typeface="Times New Roman" panose="02020603050405020304" pitchFamily="18" charset="0"/>
            </a:endParaRPr>
          </a:p>
          <a:p>
            <a:pPr marL="0" indent="0" algn="just">
              <a:lnSpc>
                <a:spcPct val="120000"/>
              </a:lnSpc>
              <a:buNone/>
            </a:pPr>
            <a:r>
              <a:rPr lang="en-US" b="1" dirty="0">
                <a:latin typeface="Times New Roman" panose="02020603050405020304" pitchFamily="18" charset="0"/>
                <a:cs typeface="Times New Roman" panose="02020603050405020304" pitchFamily="18" charset="0"/>
              </a:rPr>
              <a:t>SDG 11: Sustainable Cities and Communities</a:t>
            </a:r>
          </a:p>
          <a:p>
            <a:pPr marL="0" indent="0" algn="just">
              <a:lnSpc>
                <a:spcPct val="120000"/>
              </a:lnSpc>
              <a:buNone/>
            </a:pPr>
            <a:r>
              <a:rPr lang="en-US" dirty="0">
                <a:latin typeface="Times New Roman" panose="02020603050405020304" pitchFamily="18" charset="0"/>
                <a:cs typeface="Times New Roman" panose="02020603050405020304" pitchFamily="18" charset="0"/>
              </a:rPr>
              <a:t>•Tracking Crime Patterns: The platform calculates cyber-crime statistics and identifies high-risk areas, enabling authorities to focus resources and create safer online and offline communities.</a:t>
            </a:r>
          </a:p>
          <a:p>
            <a:pPr marL="0" indent="0" algn="just">
              <a:lnSpc>
                <a:spcPct val="120000"/>
              </a:lnSpc>
              <a:buNone/>
            </a:pPr>
            <a:endParaRPr lang="en-US" dirty="0">
              <a:latin typeface="Times New Roman" panose="02020603050405020304" pitchFamily="18" charset="0"/>
              <a:cs typeface="Times New Roman" panose="02020603050405020304" pitchFamily="18" charset="0"/>
            </a:endParaRPr>
          </a:p>
          <a:p>
            <a:pPr marL="0" indent="0" algn="just">
              <a:lnSpc>
                <a:spcPct val="120000"/>
              </a:lnSpc>
              <a:buNone/>
            </a:pPr>
            <a:r>
              <a:rPr lang="en-US" b="1" dirty="0">
                <a:latin typeface="Times New Roman" panose="02020603050405020304" pitchFamily="18" charset="0"/>
                <a:cs typeface="Times New Roman" panose="02020603050405020304" pitchFamily="18" charset="0"/>
              </a:rPr>
              <a:t>SDG 16: Peace, Justice, and Strong Institutions</a:t>
            </a:r>
          </a:p>
          <a:p>
            <a:pPr marL="0" indent="0" algn="just">
              <a:lnSpc>
                <a:spcPct val="120000"/>
              </a:lnSpc>
              <a:buNone/>
            </a:pPr>
            <a:r>
              <a:rPr lang="en-US" dirty="0">
                <a:latin typeface="Times New Roman" panose="02020603050405020304" pitchFamily="18" charset="0"/>
                <a:cs typeface="Times New Roman" panose="02020603050405020304" pitchFamily="18" charset="0"/>
              </a:rPr>
              <a:t>•Anonymous Reporting: Encourages users to report cyberbullying without fear of retaliation, fostering a culture of accountability and trust.</a:t>
            </a:r>
          </a:p>
          <a:p>
            <a:pPr marL="0" indent="0" algn="just">
              <a:lnSpc>
                <a:spcPct val="120000"/>
              </a:lnSpc>
              <a:buNone/>
            </a:pPr>
            <a:r>
              <a:rPr lang="en-US" dirty="0">
                <a:latin typeface="Times New Roman" panose="02020603050405020304" pitchFamily="18" charset="0"/>
                <a:cs typeface="Times New Roman" panose="02020603050405020304" pitchFamily="18" charset="0"/>
              </a:rPr>
              <a:t>•Evidence Collection: Gathers and stores information for law enforcement, contributing to effective justice systems.</a:t>
            </a:r>
          </a:p>
          <a:p>
            <a:pPr marL="0" indent="0" algn="just">
              <a:lnSpc>
                <a:spcPct val="120000"/>
              </a:lnSpc>
              <a:buNone/>
            </a:pPr>
            <a:r>
              <a:rPr lang="en-US" dirty="0">
                <a:latin typeface="Times New Roman" panose="02020603050405020304" pitchFamily="18" charset="0"/>
                <a:cs typeface="Times New Roman" panose="02020603050405020304" pitchFamily="18" charset="0"/>
              </a:rPr>
              <a:t>•Reducing Online Harassment: The project supports building a peaceful digital space by reducing online abuse and promoting safer interactions.</a:t>
            </a:r>
          </a:p>
          <a:p>
            <a:pPr marL="0" indent="0" algn="just">
              <a:lnSpc>
                <a:spcPct val="12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62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D9AF-7D3E-1EC5-8935-9E20EA0C0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2F04F-8762-BC7A-1F80-7D68C3B59323}"/>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16" name="Content Placeholder 15">
            <a:extLst>
              <a:ext uri="{FF2B5EF4-FFF2-40B4-BE49-F238E27FC236}">
                <a16:creationId xmlns:a16="http://schemas.microsoft.com/office/drawing/2014/main" id="{188C8F7F-EEC3-05D0-6402-09DF911B43C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698" t="27472" r="25604" b="11209"/>
          <a:stretch/>
        </p:blipFill>
        <p:spPr>
          <a:xfrm>
            <a:off x="2623458" y="1126591"/>
            <a:ext cx="7097485" cy="4925868"/>
          </a:xfrm>
        </p:spPr>
      </p:pic>
    </p:spTree>
    <p:extLst>
      <p:ext uri="{BB962C8B-B14F-4D97-AF65-F5344CB8AC3E}">
        <p14:creationId xmlns:p14="http://schemas.microsoft.com/office/powerpoint/2010/main" val="11769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a:xfrm>
            <a:off x="812800" y="1426030"/>
            <a:ext cx="10668000" cy="4952997"/>
          </a:xfrm>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Cyberbullying is a form of harassment on a social/online platform. It has become very common, especially among teenagers. Our Website: Provides instant help through a user-friendly chatbot (“Billy”) which not only comforts the victim but also reports the person behind, to the cyber-crime department keeping the user’s identity anonymous. It will provoke the victim to provide important information and evidences. It will also calculate the statistics of cyber-crimes in an area visible to the cyber crime department to keep a track of crimes on a regular basis. The areas with red alert will be given more focus in any part of the country. Tips and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defense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tactics would be mentioned on the website to guide the youth and others. All the data will be kept anonymous so that it cannot be used in a negative way</a:t>
            </a:r>
          </a:p>
          <a:p>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Through the integration of Natural Language Processing (NLP), sentiment analysis, and entity recognition, Billy identifies key details about bullying incidents while ensuring user anonymity. </a:t>
            </a:r>
          </a:p>
          <a:p>
            <a:endParaRPr lang="en-GB" dirty="0"/>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B5DE-6DA6-D4A1-7942-123C5218F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5B68D-36C4-151D-E84B-1687FC35AA90}"/>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E1A92473-FBC0-E80D-8797-FE70D408715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450" t="26594" r="25358" b="11648"/>
          <a:stretch/>
        </p:blipFill>
        <p:spPr>
          <a:xfrm>
            <a:off x="2514601" y="1055539"/>
            <a:ext cx="7345570" cy="5084003"/>
          </a:xfrm>
        </p:spPr>
      </p:pic>
    </p:spTree>
    <p:extLst>
      <p:ext uri="{BB962C8B-B14F-4D97-AF65-F5344CB8AC3E}">
        <p14:creationId xmlns:p14="http://schemas.microsoft.com/office/powerpoint/2010/main" val="158026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1B82-1F0B-D114-A2D9-37F03C5D1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0F2397-05D9-5287-EFE9-CCA5817E6F62}"/>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0CF7C33E-7A7A-B954-E24D-2349FB69F95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451" t="25496" r="25356" b="12526"/>
          <a:stretch/>
        </p:blipFill>
        <p:spPr>
          <a:xfrm>
            <a:off x="2581843" y="1012370"/>
            <a:ext cx="7433014" cy="5162831"/>
          </a:xfrm>
        </p:spPr>
      </p:pic>
    </p:spTree>
    <p:extLst>
      <p:ext uri="{BB962C8B-B14F-4D97-AF65-F5344CB8AC3E}">
        <p14:creationId xmlns:p14="http://schemas.microsoft.com/office/powerpoint/2010/main" val="1807045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7934E-5B30-D2A6-C0B4-3FBC7C4DA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83E7B-F3D7-91B3-C479-465E44D499F0}"/>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929BA329-919F-089A-F021-7752BF8F597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451" t="25714" r="25357" b="12308"/>
          <a:stretch/>
        </p:blipFill>
        <p:spPr>
          <a:xfrm>
            <a:off x="2481942" y="959176"/>
            <a:ext cx="7336972" cy="5096124"/>
          </a:xfrm>
        </p:spPr>
      </p:pic>
    </p:spTree>
    <p:extLst>
      <p:ext uri="{BB962C8B-B14F-4D97-AF65-F5344CB8AC3E}">
        <p14:creationId xmlns:p14="http://schemas.microsoft.com/office/powerpoint/2010/main" val="3498372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8743F-A9F3-EF34-C5E6-FF6C88BC0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E8D2-B773-32A6-51C5-216CA6E6162C}"/>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CD87A7A2-ED71-7B99-B487-61BCC6933D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451" t="28572" r="25357" b="9450"/>
          <a:stretch/>
        </p:blipFill>
        <p:spPr>
          <a:xfrm>
            <a:off x="2775857" y="1041382"/>
            <a:ext cx="7347857" cy="5103684"/>
          </a:xfrm>
        </p:spPr>
      </p:pic>
    </p:spTree>
    <p:extLst>
      <p:ext uri="{BB962C8B-B14F-4D97-AF65-F5344CB8AC3E}">
        <p14:creationId xmlns:p14="http://schemas.microsoft.com/office/powerpoint/2010/main" val="200546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29" y="0"/>
            <a:ext cx="10668000" cy="487362"/>
          </a:xfrm>
        </p:spPr>
        <p:txBody>
          <a:bodyPr/>
          <a:lstStyle/>
          <a:p>
            <a:r>
              <a:rPr lang="en-GB" dirty="0"/>
              <a:t>Literature Review</a:t>
            </a:r>
          </a:p>
        </p:txBody>
      </p:sp>
      <p:sp>
        <p:nvSpPr>
          <p:cNvPr id="7" name="Content Placeholder 6">
            <a:extLst>
              <a:ext uri="{FF2B5EF4-FFF2-40B4-BE49-F238E27FC236}">
                <a16:creationId xmlns:a16="http://schemas.microsoft.com/office/drawing/2014/main" id="{3EFEED8D-E304-28D2-D8AE-7C22EA1FC82C}"/>
              </a:ext>
            </a:extLst>
          </p:cNvPr>
          <p:cNvSpPr>
            <a:spLocks noGrp="1"/>
          </p:cNvSpPr>
          <p:nvPr>
            <p:ph idx="1"/>
          </p:nvPr>
        </p:nvSpPr>
        <p:spPr/>
        <p:txBody>
          <a:bodyPr/>
          <a:lstStyle/>
          <a:p>
            <a:endParaRPr lang="en-IN"/>
          </a:p>
        </p:txBody>
      </p:sp>
      <p:pic>
        <p:nvPicPr>
          <p:cNvPr id="8" name="table">
            <a:extLst>
              <a:ext uri="{FF2B5EF4-FFF2-40B4-BE49-F238E27FC236}">
                <a16:creationId xmlns:a16="http://schemas.microsoft.com/office/drawing/2014/main" id="{93BF1383-10E5-3845-086A-F9197A6635EF}"/>
              </a:ext>
            </a:extLst>
          </p:cNvPr>
          <p:cNvPicPr>
            <a:picLocks noChangeAspect="1"/>
          </p:cNvPicPr>
          <p:nvPr/>
        </p:nvPicPr>
        <p:blipFill>
          <a:blip r:embed="rId2"/>
          <a:stretch>
            <a:fillRect/>
          </a:stretch>
        </p:blipFill>
        <p:spPr>
          <a:xfrm>
            <a:off x="627743" y="487362"/>
            <a:ext cx="10345057" cy="6164617"/>
          </a:xfrm>
          <a:prstGeom prst="rect">
            <a:avLst/>
          </a:prstGeom>
        </p:spPr>
      </p:pic>
    </p:spTree>
    <p:extLst>
      <p:ext uri="{BB962C8B-B14F-4D97-AF65-F5344CB8AC3E}">
        <p14:creationId xmlns:p14="http://schemas.microsoft.com/office/powerpoint/2010/main" val="376771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1458-3602-B88D-69F2-536F2B2C1F17}"/>
              </a:ext>
            </a:extLst>
          </p:cNvPr>
          <p:cNvSpPr>
            <a:spLocks noGrp="1"/>
          </p:cNvSpPr>
          <p:nvPr>
            <p:ph type="title"/>
          </p:nvPr>
        </p:nvSpPr>
        <p:spPr/>
        <p:txBody>
          <a:bodyPr/>
          <a:lstStyle/>
          <a:p>
            <a:r>
              <a:rPr lang="en-US" dirty="0"/>
              <a:t>Existing method Drawback</a:t>
            </a:r>
            <a:endParaRPr lang="en-IN" dirty="0"/>
          </a:p>
        </p:txBody>
      </p:sp>
      <p:sp>
        <p:nvSpPr>
          <p:cNvPr id="3" name="Content Placeholder 2">
            <a:extLst>
              <a:ext uri="{FF2B5EF4-FFF2-40B4-BE49-F238E27FC236}">
                <a16:creationId xmlns:a16="http://schemas.microsoft.com/office/drawing/2014/main" id="{6B8BBEEA-9AE3-9AD1-DBF4-A2CC98EF1B9B}"/>
              </a:ext>
            </a:extLst>
          </p:cNvPr>
          <p:cNvSpPr>
            <a:spLocks noGrp="1"/>
          </p:cNvSpPr>
          <p:nvPr>
            <p:ph idx="1"/>
          </p:nvPr>
        </p:nvSpPr>
        <p:spPr/>
        <p:txBody>
          <a:bodyPr>
            <a:normAutofit fontScale="92500" lnSpcReduction="20000"/>
          </a:bodyPr>
          <a:lstStyle/>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Manual Reporting Systems</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Drawback</a:t>
            </a:r>
            <a:r>
              <a:rPr lang="en-IN" dirty="0">
                <a:latin typeface="Times New Roman" panose="02020603050405020304" pitchFamily="18" charset="0"/>
                <a:ea typeface="Times New Roman" panose="02020603050405020304" pitchFamily="18" charset="0"/>
                <a:cs typeface="Times New Roman" panose="02020603050405020304" pitchFamily="18" charset="0"/>
              </a:rPr>
              <a:t>: Often cumbersome and time-consuming. Victims may hesitate due to lack of anonymity.</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marL="914400">
              <a:lnSpc>
                <a:spcPct val="107000"/>
              </a:lnSpc>
              <a:spcAft>
                <a:spcPts val="800"/>
              </a:spcAft>
            </a:pPr>
            <a:r>
              <a:rPr lang="en-IN" sz="800" dirty="0">
                <a:latin typeface="Times New Roman" panose="02020603050405020304" pitchFamily="18" charset="0"/>
                <a:ea typeface="Times New Roman" panose="02020603050405020304" pitchFamily="18" charset="0"/>
                <a:cs typeface="Tunga" panose="020B0502040204020203" pitchFamily="34" charset="0"/>
              </a:rPr>
              <a:t> </a:t>
            </a:r>
            <a:endParaRPr lang="en-IN" sz="4000"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AI-based Moderation Systems</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Drawback</a:t>
            </a:r>
            <a:r>
              <a:rPr lang="en-IN" dirty="0">
                <a:latin typeface="Times New Roman" panose="02020603050405020304" pitchFamily="18" charset="0"/>
                <a:ea typeface="Times New Roman" panose="02020603050405020304" pitchFamily="18" charset="0"/>
                <a:cs typeface="Times New Roman" panose="02020603050405020304" pitchFamily="18" charset="0"/>
              </a:rPr>
              <a:t>: These systems focus on content moderation but don’t provide emotional support or guidance to victims.</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marL="914400">
              <a:lnSpc>
                <a:spcPct val="107000"/>
              </a:lnSpc>
              <a:spcAft>
                <a:spcPts val="800"/>
              </a:spcAft>
            </a:pPr>
            <a:r>
              <a:rPr lang="en-IN" sz="800" dirty="0">
                <a:latin typeface="Times New Roman" panose="02020603050405020304" pitchFamily="18" charset="0"/>
                <a:ea typeface="Times New Roman" panose="02020603050405020304" pitchFamily="18" charset="0"/>
                <a:cs typeface="Tunga" panose="020B0502040204020203" pitchFamily="34" charset="0"/>
              </a:rPr>
              <a:t> </a:t>
            </a:r>
            <a:endParaRPr lang="en-IN" sz="4000"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Social Media Keyword Filtering</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Drawback</a:t>
            </a:r>
            <a:r>
              <a:rPr lang="en-IN" dirty="0">
                <a:latin typeface="Times New Roman" panose="02020603050405020304" pitchFamily="18" charset="0"/>
                <a:ea typeface="Times New Roman" panose="02020603050405020304" pitchFamily="18" charset="0"/>
                <a:cs typeface="Times New Roman" panose="02020603050405020304" pitchFamily="18" charset="0"/>
              </a:rPr>
              <a:t>: Inefficient due to high rates of false positives, especially when detecting subtle forms of bullying.</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marL="914400">
              <a:lnSpc>
                <a:spcPct val="107000"/>
              </a:lnSpc>
              <a:spcAft>
                <a:spcPts val="800"/>
              </a:spcAft>
            </a:pPr>
            <a:r>
              <a:rPr lang="en-IN" sz="800" dirty="0">
                <a:latin typeface="Times New Roman" panose="02020603050405020304" pitchFamily="18" charset="0"/>
                <a:ea typeface="Times New Roman" panose="02020603050405020304" pitchFamily="18" charset="0"/>
                <a:cs typeface="Tunga" panose="020B0502040204020203" pitchFamily="34" charset="0"/>
              </a:rPr>
              <a:t> </a:t>
            </a:r>
            <a:endParaRPr lang="en-IN" sz="4000"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Anonymous Reporting Tools</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Drawback</a:t>
            </a:r>
            <a:r>
              <a:rPr lang="en-IN" dirty="0">
                <a:latin typeface="Times New Roman" panose="02020603050405020304" pitchFamily="18" charset="0"/>
                <a:ea typeface="Times New Roman" panose="02020603050405020304" pitchFamily="18" charset="0"/>
                <a:cs typeface="Times New Roman" panose="02020603050405020304" pitchFamily="18" charset="0"/>
              </a:rPr>
              <a:t>: Lack of integration with emotional support and poor guidance in the reporting process.</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3766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p>
        </p:txBody>
      </p:sp>
      <p:sp>
        <p:nvSpPr>
          <p:cNvPr id="3" name="Content Placeholder 2"/>
          <p:cNvSpPr>
            <a:spLocks noGrp="1"/>
          </p:cNvSpPr>
          <p:nvPr>
            <p:ph idx="1"/>
          </p:nvPr>
        </p:nvSpPr>
        <p:spPr/>
        <p:txBody>
          <a:bodyPr/>
          <a:lstStyle/>
          <a:p>
            <a:pPr marL="342900" lvl="0" indent="-342900">
              <a:lnSpc>
                <a:spcPct val="115000"/>
              </a:lnSpc>
              <a:spcAft>
                <a:spcPts val="800"/>
              </a:spcAft>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Website</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Create a website using React and tailwind CSS, where the chatbot will be implemented and all other modules will be added.</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Chatbot</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Create conversational flows using </a:t>
            </a:r>
            <a:r>
              <a:rPr lang="en-IN" sz="1800" dirty="0" err="1">
                <a:effectLst/>
                <a:latin typeface="Times New Roman" panose="02020603050405020304" pitchFamily="18" charset="0"/>
                <a:ea typeface="Times New Roman" panose="02020603050405020304" pitchFamily="18" charset="0"/>
                <a:cs typeface="Tunga" panose="020B0502040204020203" pitchFamily="34" charset="0"/>
              </a:rPr>
              <a:t>Botpress</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where "Billy" greets the user, provides emotional support, and prompts for incident details.</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NLP Integration</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Use NLP to detect user intent (emotional support or incident reporting) and extract key entities (time, place, persons involved).</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Anonymization</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Implement a system to anonymize all user data before storing it or sending reports to law enforcement.</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Real-time Reporting</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Send anonymized reports to the cyber-crime department through secure APIs.</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r>
              <a:rPr lang="en-US" sz="1800" b="1" dirty="0">
                <a:latin typeface="Times New Roman" panose="02020603050405020304" pitchFamily="18" charset="0"/>
                <a:ea typeface="Cambria" panose="02040503050406030204" pitchFamily="18" charset="0"/>
                <a:cs typeface="Times New Roman" panose="02020603050405020304" pitchFamily="18" charset="0"/>
              </a:rPr>
              <a:t>Data Collection and Analysis</a:t>
            </a:r>
            <a:r>
              <a:rPr lang="en-US" sz="1800" dirty="0">
                <a:latin typeface="Times New Roman" panose="02020603050405020304" pitchFamily="18" charset="0"/>
                <a:ea typeface="Cambria" panose="02040503050406030204" pitchFamily="18" charset="0"/>
                <a:cs typeface="Times New Roman" panose="02020603050405020304" pitchFamily="18" charset="0"/>
              </a:rPr>
              <a:t>: </a:t>
            </a:r>
            <a:r>
              <a:rPr lang="en-US" sz="1800" dirty="0">
                <a:latin typeface="Cambria" panose="02040503050406030204" pitchFamily="18" charset="0"/>
                <a:ea typeface="Cambria" panose="02040503050406030204" pitchFamily="18" charset="0"/>
              </a:rPr>
              <a:t>collect data on reported incidents, providing real-time statistics on cyberbullying cases by region.</a:t>
            </a: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65961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lstStyle/>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Provide Emotional Support</a:t>
            </a:r>
            <a:r>
              <a:rPr lang="en-IN" dirty="0">
                <a:latin typeface="Times New Roman" panose="02020603050405020304" pitchFamily="18" charset="0"/>
                <a:ea typeface="Times New Roman" panose="02020603050405020304" pitchFamily="18" charset="0"/>
                <a:cs typeface="Tunga" panose="020B0502040204020203" pitchFamily="34" charset="0"/>
              </a:rPr>
              <a:t>: Develop a chatbot that offers real-time, empathetic support to victims of cyberbullying, addressing the emotional distress caused by the incidents.</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Anonymous Reporting</a:t>
            </a:r>
            <a:r>
              <a:rPr lang="en-IN" dirty="0">
                <a:latin typeface="Times New Roman" panose="02020603050405020304" pitchFamily="18" charset="0"/>
                <a:ea typeface="Times New Roman" panose="02020603050405020304" pitchFamily="18" charset="0"/>
                <a:cs typeface="Tunga" panose="020B0502040204020203" pitchFamily="34" charset="0"/>
              </a:rPr>
              <a:t>: Ensure complete anonymity for victims reporting cyberbullying incidents to the relevant authorities.</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Improve Accuracy in Cyberbullying Detection</a:t>
            </a:r>
            <a:r>
              <a:rPr lang="en-IN" dirty="0">
                <a:latin typeface="Times New Roman" panose="02020603050405020304" pitchFamily="18" charset="0"/>
                <a:ea typeface="Times New Roman" panose="02020603050405020304" pitchFamily="18" charset="0"/>
                <a:cs typeface="Tunga" panose="020B0502040204020203" pitchFamily="34" charset="0"/>
              </a:rPr>
              <a:t>: Utilize NLP and machine learning to accurately detect cyberbullying incidents, reducing false positives and negatives.</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Generate Regional Crime Statistics</a:t>
            </a:r>
            <a:r>
              <a:rPr lang="en-IN" dirty="0">
                <a:latin typeface="Times New Roman" panose="02020603050405020304" pitchFamily="18" charset="0"/>
                <a:ea typeface="Times New Roman" panose="02020603050405020304" pitchFamily="18" charset="0"/>
                <a:cs typeface="Tunga" panose="020B0502040204020203" pitchFamily="34" charset="0"/>
              </a:rPr>
              <a:t>: Provide law enforcement with real-time statistics on cyberbullying incidents, enabling them to focus on high-risk areas.</a:t>
            </a:r>
            <a:endParaRPr lang="en-IN" dirty="0">
              <a:latin typeface="Calibri" panose="020F0502020204030204" pitchFamily="34" charset="0"/>
              <a:ea typeface="Times New Roman" panose="02020603050405020304" pitchFamily="18" charset="0"/>
              <a:cs typeface="Tunga" panose="020B0502040204020203" pitchFamily="34" charset="0"/>
            </a:endParaRPr>
          </a:p>
          <a:p>
            <a:endParaRPr lang="en-GB" dirty="0"/>
          </a:p>
        </p:txBody>
      </p:sp>
    </p:spTree>
    <p:extLst>
      <p:ext uri="{BB962C8B-B14F-4D97-AF65-F5344CB8AC3E}">
        <p14:creationId xmlns:p14="http://schemas.microsoft.com/office/powerpoint/2010/main" val="2666729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p>
        </p:txBody>
      </p:sp>
      <p:sp>
        <p:nvSpPr>
          <p:cNvPr id="3" name="Content Placeholder 2"/>
          <p:cNvSpPr>
            <a:spLocks noGrp="1"/>
          </p:cNvSpPr>
          <p:nvPr>
            <p:ph idx="1"/>
          </p:nvPr>
        </p:nvSpPr>
        <p:spPr/>
        <p:txBody>
          <a:bodyPr>
            <a:normAutofit fontScale="92500" lnSpcReduction="20000"/>
          </a:bodyPr>
          <a:lstStyle/>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User Interaction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Handles the chat interface and emotional support messages based on NLP-driven intent detection.</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Incident Reporting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Gathers and anonymizes details about the incident, such as time, place, and involved individuals.</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Anonymization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Strips identifying information from reports before sending them to authorities.</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Data Analysis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err="1">
                <a:latin typeface="Times New Roman" panose="02020603050405020304" pitchFamily="18" charset="0"/>
                <a:ea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ea typeface="Times New Roman" panose="02020603050405020304" pitchFamily="18" charset="0"/>
                <a:cs typeface="Times New Roman" panose="02020603050405020304" pitchFamily="18" charset="0"/>
              </a:rPr>
              <a:t> reported incidents for trends and generates red-alert regions based on cyberbullying frequency.</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API Integration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Interfaces with law enforcement systems to forward reports and statistical data securely.</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31494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A156-B1FC-CA07-89DA-0BCF63C14900}"/>
              </a:ext>
            </a:extLst>
          </p:cNvPr>
          <p:cNvSpPr>
            <a:spLocks noGrp="1"/>
          </p:cNvSpPr>
          <p:nvPr>
            <p:ph type="title"/>
          </p:nvPr>
        </p:nvSpPr>
        <p:spPr/>
        <p:txBody>
          <a:bodyPr/>
          <a:lstStyle/>
          <a:p>
            <a:r>
              <a:rPr lang="en-US" dirty="0"/>
              <a:t>Architecture</a:t>
            </a:r>
            <a:endParaRPr lang="en-IN" dirty="0"/>
          </a:p>
        </p:txBody>
      </p:sp>
      <p:pic>
        <p:nvPicPr>
          <p:cNvPr id="6" name="Content Placeholder 5">
            <a:extLst>
              <a:ext uri="{FF2B5EF4-FFF2-40B4-BE49-F238E27FC236}">
                <a16:creationId xmlns:a16="http://schemas.microsoft.com/office/drawing/2014/main" id="{3E200EB9-1553-989B-5A1E-40A79E9F2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484" y="1281112"/>
            <a:ext cx="9930063" cy="4676775"/>
          </a:xfrm>
          <a:prstGeom prst="rect">
            <a:avLst/>
          </a:prstGeom>
        </p:spPr>
      </p:pic>
    </p:spTree>
    <p:extLst>
      <p:ext uri="{BB962C8B-B14F-4D97-AF65-F5344CB8AC3E}">
        <p14:creationId xmlns:p14="http://schemas.microsoft.com/office/powerpoint/2010/main" val="593898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97FD-7A7C-F5A7-82F8-E665F49E37A5}"/>
              </a:ext>
            </a:extLst>
          </p:cNvPr>
          <p:cNvSpPr>
            <a:spLocks noGrp="1"/>
          </p:cNvSpPr>
          <p:nvPr>
            <p:ph type="title"/>
          </p:nvPr>
        </p:nvSpPr>
        <p:spPr/>
        <p:txBody>
          <a:bodyPr/>
          <a:lstStyle/>
          <a:p>
            <a:r>
              <a:rPr lang="en-US" dirty="0"/>
              <a:t>Hardware/software components</a:t>
            </a:r>
            <a:endParaRPr lang="en-IN" dirty="0"/>
          </a:p>
        </p:txBody>
      </p:sp>
      <p:sp>
        <p:nvSpPr>
          <p:cNvPr id="3" name="Content Placeholder 2">
            <a:extLst>
              <a:ext uri="{FF2B5EF4-FFF2-40B4-BE49-F238E27FC236}">
                <a16:creationId xmlns:a16="http://schemas.microsoft.com/office/drawing/2014/main" id="{15C84BCC-0DB1-FDE0-3402-D7F5BF535CDB}"/>
              </a:ext>
            </a:extLst>
          </p:cNvPr>
          <p:cNvSpPr>
            <a:spLocks noGrp="1"/>
          </p:cNvSpPr>
          <p:nvPr>
            <p:ph idx="1"/>
          </p:nvPr>
        </p:nvSpPr>
        <p:spPr/>
        <p:txBody>
          <a:bodyPr>
            <a:normAutofit/>
          </a:bodyPr>
          <a:lstStyle/>
          <a:p>
            <a:pPr lvl="0">
              <a:lnSpc>
                <a:spcPct val="107000"/>
              </a:lnSpc>
              <a:buFont typeface="Symbol" panose="05050102010706020507" pitchFamily="18" charset="2"/>
              <a:buChar char=""/>
            </a:pPr>
            <a:r>
              <a:rPr lang="en-IN" b="1" dirty="0">
                <a:latin typeface="Times New Roman" panose="02020603050405020304" pitchFamily="18" charset="0"/>
                <a:ea typeface="Times New Roman" panose="02020603050405020304" pitchFamily="18" charset="0"/>
                <a:cs typeface="Tunga" panose="020B0502040204020203" pitchFamily="34" charset="0"/>
              </a:rPr>
              <a:t>Hardware</a:t>
            </a:r>
            <a:r>
              <a:rPr lang="en-IN" dirty="0">
                <a:latin typeface="Times New Roman" panose="02020603050405020304" pitchFamily="18" charset="0"/>
                <a:ea typeface="Times New Roman" panose="02020603050405020304" pitchFamily="18" charset="0"/>
                <a:cs typeface="Tunga" panose="020B0502040204020203" pitchFamily="34" charset="0"/>
              </a:rPr>
              <a:t>:</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buFont typeface="Courier New" panose="02070309020205020404" pitchFamily="49" charset="0"/>
              <a:buChar char="o"/>
            </a:pPr>
            <a:r>
              <a:rPr lang="en-IN" dirty="0">
                <a:latin typeface="Times New Roman" panose="02020603050405020304" pitchFamily="18" charset="0"/>
                <a:ea typeface="Times New Roman" panose="02020603050405020304" pitchFamily="18" charset="0"/>
                <a:cs typeface="Tunga" panose="020B0502040204020203" pitchFamily="34" charset="0"/>
              </a:rPr>
              <a:t>Any system capable of supporting AI-based software.</a:t>
            </a:r>
            <a:endParaRPr lang="en-IN" dirty="0">
              <a:latin typeface="Calibri" panose="020F0502020204030204" pitchFamily="34" charset="0"/>
              <a:ea typeface="Times New Roman" panose="02020603050405020304" pitchFamily="18" charset="0"/>
              <a:cs typeface="Tunga" panose="020B0502040204020203" pitchFamily="34" charset="0"/>
            </a:endParaRPr>
          </a:p>
          <a:p>
            <a:pPr marL="571500" indent="0">
              <a:lnSpc>
                <a:spcPct val="107000"/>
              </a:lnSpc>
              <a:buNone/>
            </a:pP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buFont typeface="Symbol" panose="05050102010706020507" pitchFamily="18" charset="2"/>
              <a:buChar char=""/>
            </a:pPr>
            <a:r>
              <a:rPr lang="en-IN" b="1" dirty="0">
                <a:latin typeface="Times New Roman" panose="02020603050405020304" pitchFamily="18" charset="0"/>
                <a:ea typeface="Times New Roman" panose="02020603050405020304" pitchFamily="18" charset="0"/>
                <a:cs typeface="Tunga" panose="020B0502040204020203" pitchFamily="34" charset="0"/>
              </a:rPr>
              <a:t>Software</a:t>
            </a:r>
            <a:r>
              <a:rPr lang="en-IN" dirty="0">
                <a:latin typeface="Times New Roman" panose="02020603050405020304" pitchFamily="18" charset="0"/>
                <a:ea typeface="Times New Roman" panose="02020603050405020304" pitchFamily="18" charset="0"/>
                <a:cs typeface="Tunga" panose="020B0502040204020203" pitchFamily="34" charset="0"/>
              </a:rPr>
              <a:t>:</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50000"/>
              </a:lnSpc>
              <a:buFont typeface="Courier New" panose="02070309020205020404" pitchFamily="49" charset="0"/>
              <a:buChar char="o"/>
            </a:pPr>
            <a:r>
              <a:rPr lang="en-IN" b="1" dirty="0" err="1">
                <a:latin typeface="Times New Roman" panose="02020603050405020304" pitchFamily="18" charset="0"/>
                <a:ea typeface="Times New Roman" panose="02020603050405020304" pitchFamily="18" charset="0"/>
                <a:cs typeface="Tunga" panose="020B0502040204020203" pitchFamily="34" charset="0"/>
              </a:rPr>
              <a:t>Botpress</a:t>
            </a:r>
            <a:r>
              <a:rPr lang="en-IN" dirty="0">
                <a:latin typeface="Times New Roman" panose="02020603050405020304" pitchFamily="18" charset="0"/>
                <a:ea typeface="Times New Roman" panose="02020603050405020304" pitchFamily="18" charset="0"/>
                <a:cs typeface="Tunga" panose="020B0502040204020203" pitchFamily="34" charset="0"/>
              </a:rPr>
              <a:t>: For developing the chatbot’s conversational flows.</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50000"/>
              </a:lnSpc>
              <a:buFont typeface="Courier New" panose="02070309020205020404" pitchFamily="49" charset="0"/>
              <a:buChar char="o"/>
            </a:pPr>
            <a:r>
              <a:rPr lang="en-IN" b="1" dirty="0">
                <a:latin typeface="Times New Roman" panose="02020603050405020304" pitchFamily="18" charset="0"/>
                <a:ea typeface="Times New Roman" panose="02020603050405020304" pitchFamily="18" charset="0"/>
                <a:cs typeface="Tunga" panose="020B0502040204020203" pitchFamily="34" charset="0"/>
              </a:rPr>
              <a:t>NLP</a:t>
            </a:r>
            <a:r>
              <a:rPr lang="en-IN" dirty="0">
                <a:latin typeface="Times New Roman" panose="02020603050405020304" pitchFamily="18" charset="0"/>
                <a:ea typeface="Times New Roman" panose="02020603050405020304" pitchFamily="18" charset="0"/>
                <a:cs typeface="Tunga" panose="020B0502040204020203" pitchFamily="34" charset="0"/>
              </a:rPr>
              <a:t>: for entity recognition and intent detection.</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50000"/>
              </a:lnSpc>
              <a:spcAft>
                <a:spcPts val="800"/>
              </a:spcAft>
              <a:buFont typeface="Courier New" panose="02070309020205020404" pitchFamily="49" charset="0"/>
              <a:buChar char="o"/>
            </a:pPr>
            <a:r>
              <a:rPr lang="en-IN" b="1" dirty="0">
                <a:latin typeface="Times New Roman" panose="02020603050405020304" pitchFamily="18" charset="0"/>
                <a:ea typeface="Times New Roman" panose="02020603050405020304" pitchFamily="18" charset="0"/>
                <a:cs typeface="Tunga" panose="020B0502040204020203" pitchFamily="34" charset="0"/>
              </a:rPr>
              <a:t>Database</a:t>
            </a:r>
            <a:r>
              <a:rPr lang="en-IN" dirty="0">
                <a:latin typeface="Times New Roman" panose="02020603050405020304" pitchFamily="18" charset="0"/>
                <a:ea typeface="Times New Roman" panose="02020603050405020304" pitchFamily="18" charset="0"/>
                <a:cs typeface="Tunga" panose="020B0502040204020203" pitchFamily="34" charset="0"/>
              </a:rPr>
              <a:t>: Cloud based database for storing anonymized user reports.</a:t>
            </a:r>
            <a:endParaRPr lang="en-IN" dirty="0">
              <a:latin typeface="Calibri" panose="020F0502020204030204" pitchFamily="34" charset="0"/>
              <a:ea typeface="Times New Roman" panose="02020603050405020304" pitchFamily="18" charset="0"/>
              <a:cs typeface="Tunga" panose="020B0502040204020203" pitchFamily="34" charset="0"/>
            </a:endParaRPr>
          </a:p>
          <a:p>
            <a:endParaRPr lang="en-IN" dirty="0"/>
          </a:p>
        </p:txBody>
      </p:sp>
    </p:spTree>
    <p:extLst>
      <p:ext uri="{BB962C8B-B14F-4D97-AF65-F5344CB8AC3E}">
        <p14:creationId xmlns:p14="http://schemas.microsoft.com/office/powerpoint/2010/main" val="825552305"/>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1388</TotalTime>
  <Words>1520</Words>
  <Application>Microsoft Office PowerPoint</Application>
  <PresentationFormat>Widescreen</PresentationFormat>
  <Paragraphs>122</Paragraphs>
  <Slides>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Bookman Old Style</vt:lpstr>
      <vt:lpstr>Calibri</vt:lpstr>
      <vt:lpstr>Cambria</vt:lpstr>
      <vt:lpstr>Courier New</vt:lpstr>
      <vt:lpstr>Symbol</vt:lpstr>
      <vt:lpstr>Times New Roman</vt:lpstr>
      <vt:lpstr>Verdana</vt:lpstr>
      <vt:lpstr>Bioinformatics</vt:lpstr>
      <vt:lpstr>Buddy Against Cyber Bullying</vt:lpstr>
      <vt:lpstr>Introduction</vt:lpstr>
      <vt:lpstr>Literature Review</vt:lpstr>
      <vt:lpstr>Existing method Drawback</vt:lpstr>
      <vt:lpstr>Proposed Method</vt:lpstr>
      <vt:lpstr>Objectives</vt:lpstr>
      <vt:lpstr>Methodology/Modules</vt:lpstr>
      <vt:lpstr>Architecture</vt:lpstr>
      <vt:lpstr>Hardware/software components</vt:lpstr>
      <vt:lpstr>Timeline of Project</vt:lpstr>
      <vt:lpstr>Expected Outcomes</vt:lpstr>
      <vt:lpstr>Conclusion</vt:lpstr>
      <vt:lpstr>Github Link</vt:lpstr>
      <vt:lpstr>References</vt:lpstr>
      <vt:lpstr>References</vt:lpstr>
      <vt:lpstr>PLAGIARISM CHECK REPORT: </vt:lpstr>
      <vt:lpstr>SDG MAPPINGS: </vt:lpstr>
      <vt:lpstr>SDG MAPPINGS: </vt:lpstr>
      <vt:lpstr>Publication Certificate:</vt:lpstr>
      <vt:lpstr>Publication Certificate:</vt:lpstr>
      <vt:lpstr>Publication Certificate:</vt:lpstr>
      <vt:lpstr>Publication Certificate:</vt:lpstr>
      <vt:lpstr>Publication Certificate: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Nishad Babu Sulikeri</cp:lastModifiedBy>
  <cp:revision>28</cp:revision>
  <dcterms:created xsi:type="dcterms:W3CDTF">2023-03-16T03:26:27Z</dcterms:created>
  <dcterms:modified xsi:type="dcterms:W3CDTF">2025-01-20T03:58:53Z</dcterms:modified>
</cp:coreProperties>
</file>